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60" r:id="rId4"/>
    <p:sldId id="269" r:id="rId5"/>
    <p:sldId id="288" r:id="rId6"/>
    <p:sldId id="270" r:id="rId7"/>
    <p:sldId id="289" r:id="rId8"/>
    <p:sldId id="290" r:id="rId9"/>
    <p:sldId id="291" r:id="rId10"/>
    <p:sldId id="281" r:id="rId11"/>
    <p:sldId id="284" r:id="rId12"/>
    <p:sldId id="285" r:id="rId13"/>
    <p:sldId id="286" r:id="rId14"/>
    <p:sldId id="273" r:id="rId15"/>
    <p:sldId id="274" r:id="rId16"/>
    <p:sldId id="277" r:id="rId17"/>
    <p:sldId id="275" r:id="rId18"/>
    <p:sldId id="276" r:id="rId19"/>
    <p:sldId id="256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74646" autoAdjust="0"/>
  </p:normalViewPr>
  <p:slideViewPr>
    <p:cSldViewPr snapToGrid="0" snapToObjects="1">
      <p:cViewPr varScale="1">
        <p:scale>
          <a:sx n="47" d="100"/>
          <a:sy n="47" d="100"/>
        </p:scale>
        <p:origin x="113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Hughes" userId="092bf78b3cf72893" providerId="LiveId" clId="{A06918AE-EEB0-4AFF-875C-F785E5E68095}"/>
    <pc:docChg chg="undo custSel modSld">
      <pc:chgData name="Laura Hughes" userId="092bf78b3cf72893" providerId="LiveId" clId="{A06918AE-EEB0-4AFF-875C-F785E5E68095}" dt="2018-01-25T15:27:35.616" v="59" actId="20577"/>
      <pc:docMkLst>
        <pc:docMk/>
      </pc:docMkLst>
      <pc:sldChg chg="modNotesTx">
        <pc:chgData name="Laura Hughes" userId="092bf78b3cf72893" providerId="LiveId" clId="{A06918AE-EEB0-4AFF-875C-F785E5E68095}" dt="2018-01-25T15:27:07.988" v="56" actId="313"/>
        <pc:sldMkLst>
          <pc:docMk/>
          <pc:sldMk cId="1506861839" sldId="260"/>
        </pc:sldMkLst>
      </pc:sldChg>
      <pc:sldChg chg="modSp modNotesTx">
        <pc:chgData name="Laura Hughes" userId="092bf78b3cf72893" providerId="LiveId" clId="{A06918AE-EEB0-4AFF-875C-F785E5E68095}" dt="2018-01-25T15:27:35.616" v="59" actId="20577"/>
        <pc:sldMkLst>
          <pc:docMk/>
          <pc:sldMk cId="1622650073" sldId="284"/>
        </pc:sldMkLst>
        <pc:picChg chg="mod">
          <ac:chgData name="Laura Hughes" userId="092bf78b3cf72893" providerId="LiveId" clId="{A06918AE-EEB0-4AFF-875C-F785E5E68095}" dt="2018-01-25T15:27:21.969" v="58" actId="1076"/>
          <ac:picMkLst>
            <pc:docMk/>
            <pc:sldMk cId="1622650073" sldId="284"/>
            <ac:picMk id="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BD010-3AA8-9E46-ACD4-AB2FBDE5432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A62C-F432-8843-A565-2433A8A366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03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52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4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déchirez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vêtements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Art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prophétique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Gwen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Meharg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4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88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7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6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2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3386" y="1351516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err="1">
                <a:latin typeface="Helvetica"/>
                <a:cs typeface="Helvetica"/>
              </a:rPr>
              <a:t>Mercredi</a:t>
            </a:r>
            <a:r>
              <a:rPr lang="en-US" sz="5000" dirty="0">
                <a:latin typeface="Helvetica"/>
                <a:cs typeface="Helvetica"/>
              </a:rPr>
              <a:t> des </a:t>
            </a:r>
            <a:r>
              <a:rPr lang="en-US" sz="5000" dirty="0" err="1">
                <a:latin typeface="Helvetica"/>
                <a:cs typeface="Helvetica"/>
              </a:rPr>
              <a:t>Cendres</a:t>
            </a:r>
            <a:endParaRPr lang="en-US" sz="50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739" y="2284966"/>
            <a:ext cx="56578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Helvetica" charset="0"/>
                <a:ea typeface="Helvetica" charset="0"/>
                <a:cs typeface="Helvetica" charset="0"/>
              </a:rPr>
              <a:t>« Revenez à moi de tout votre cœur. » </a:t>
            </a:r>
            <a:endParaRPr lang="en-US" sz="25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4000" spc="150" dirty="0">
              <a:solidFill>
                <a:srgbClr val="7030A0"/>
              </a:solidFill>
              <a:latin typeface="Helvetica"/>
              <a:cs typeface="Helvetica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59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198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5150" y="1670349"/>
            <a:ext cx="6663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Acclamons la Parole de Dieu.</a:t>
            </a:r>
            <a:endParaRPr lang="fr-FR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Louange à toi, Seigneur Jésus.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59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973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828085" y="2606966"/>
            <a:ext cx="7487831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endParaRPr sz="2531"/>
          </a:p>
          <a:p>
            <a:pPr lvl="0">
              <a:defRPr sz="1800"/>
            </a:pPr>
            <a:endParaRPr sz="253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"/>
            <a:ext cx="5293895" cy="6858000"/>
          </a:xfrm>
          <a:prstGeom prst="rect">
            <a:avLst/>
          </a:prstGeom>
        </p:spPr>
      </p:pic>
      <p:sp>
        <p:nvSpPr>
          <p:cNvPr id="7" name="Shape 61"/>
          <p:cNvSpPr/>
          <p:nvPr/>
        </p:nvSpPr>
        <p:spPr>
          <a:xfrm>
            <a:off x="1164344" y="4068961"/>
            <a:ext cx="7151572" cy="45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3000" b="1">
                <a:solidFill>
                  <a:srgbClr val="07224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CA" sz="2500" spc="562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En route vers Pâques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474187" y="277754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Réflexion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15" y="0"/>
            <a:ext cx="580786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spect="1"/>
          </p:cNvSpPr>
          <p:nvPr/>
        </p:nvSpPr>
        <p:spPr>
          <a:xfrm rot="834569">
            <a:off x="4807563" y="1417022"/>
            <a:ext cx="52095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spc="1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Convertissez-vous et </a:t>
            </a:r>
          </a:p>
          <a:p>
            <a:r>
              <a:rPr lang="fr-FR" sz="3200" spc="1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croyez à l’Évangile. </a:t>
            </a:r>
            <a:endParaRPr lang="en-US" sz="3200" spc="1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46867" y="441390"/>
            <a:ext cx="2711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L’imposition</a:t>
            </a:r>
            <a:r>
              <a:rPr lang="en-US" dirty="0">
                <a:latin typeface="Helvetica"/>
                <a:cs typeface="Helvetica"/>
              </a:rPr>
              <a:t> des </a:t>
            </a:r>
            <a:r>
              <a:rPr lang="en-US" dirty="0" err="1">
                <a:latin typeface="Helvetica"/>
                <a:cs typeface="Helvetica"/>
              </a:rPr>
              <a:t>cendres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3" y="556860"/>
            <a:ext cx="8229600" cy="1143000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Chant</a:t>
            </a: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7279" y="1139217"/>
            <a:ext cx="601402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de prière. </a:t>
            </a:r>
          </a:p>
          <a:p>
            <a:endParaRPr lang="fr-FR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que l’Église livre un témoignage authentique de renouveau spirituel afin que tous puissent entendre la voix du Dieu d’amour et de miséricorde, prions.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000" dirty="0">
                <a:latin typeface="Helvetica"/>
                <a:cs typeface="Helvetica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929" y="4786370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216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7279" y="1139217"/>
            <a:ext cx="57854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d’aumône. </a:t>
            </a:r>
          </a:p>
          <a:p>
            <a:endParaRPr lang="fr-FR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que les dirigeants du monde surmontent les pressions politiques et économiques qui les empêchent d’agir selon l’obligation morale de prendre soin des plus vulnérables parmi nous, prions.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000" dirty="0">
                <a:latin typeface="Helvetica"/>
                <a:cs typeface="Helvetica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4866" y="5853481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66965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382415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35765" y="1305341"/>
            <a:ext cx="601402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de jeûne. </a:t>
            </a:r>
          </a:p>
          <a:p>
            <a:endParaRPr lang="fr-FR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que notre communauté scolaire fasse usage de ce temps pour jeûner de l’indifférence à Dieu et l’exclusion du prochain, prions.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000" dirty="0">
                <a:latin typeface="Helvetica"/>
                <a:cs typeface="Helvetica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3366" y="4786370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6131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7279" y="1139217"/>
            <a:ext cx="601402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Le carême est un temps de repentir. </a:t>
            </a:r>
          </a:p>
          <a:p>
            <a:endParaRPr lang="fr-FR" sz="32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Pour que nos familles s’engagent sur la route du pardon et de la guérison en faisant face à ce qui est brisé dans leurs relations, prions.</a:t>
            </a: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000" dirty="0">
                <a:latin typeface="Helvetica"/>
                <a:cs typeface="Helvetica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2029" y="5373787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51661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7279" y="1139217"/>
            <a:ext cx="60140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de conversion. </a:t>
            </a:r>
          </a:p>
          <a:p>
            <a:endParaRPr lang="fr-FR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que chacun de nous retourne à Dieu avec un cœur renouvelé et purifié du mal</a:t>
            </a:r>
            <a:r>
              <a:rPr lang="fr-FR" sz="3000">
                <a:latin typeface="Helvetica" charset="0"/>
                <a:ea typeface="Helvetica" charset="0"/>
                <a:cs typeface="Helvetica" charset="0"/>
              </a:rPr>
              <a:t>, pour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ainsi prendre part à la joie qu’il nous donne, prions.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000" dirty="0">
                <a:latin typeface="Helvetica"/>
                <a:cs typeface="Helvetica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765" y="5248034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70697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86896" y="451981"/>
            <a:ext cx="73152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Notre Père, qui es aux cieux,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que ton nom soit sanctifié,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que </a:t>
            </a:r>
            <a:r>
              <a:rPr lang="fr-FR" sz="3500" b="1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ton règne vienne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,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que ta volonté soit faite </a:t>
            </a:r>
          </a:p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sur la terre comme au ciel.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Donne-nous aujourd’hui </a:t>
            </a:r>
          </a:p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notre pain de ce jour.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500" b="1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Pardonne-nous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nos offenses,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comme nous pardonnons aussi </a:t>
            </a:r>
          </a:p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à ceux qui nous ont offensés.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Et ne nous soumets pas </a:t>
            </a:r>
          </a:p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à la tentation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mais délivre-nous du Mal.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5473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65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96" y="499710"/>
            <a:ext cx="8229600" cy="1143000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Chant </a:t>
            </a:r>
            <a:r>
              <a:rPr lang="en-US" dirty="0" err="1">
                <a:latin typeface="Helvetica"/>
                <a:cs typeface="Helvetica"/>
              </a:rPr>
              <a:t>d’ouverture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28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633" y="528285"/>
            <a:ext cx="8229600" cy="1143000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Chant </a:t>
            </a:r>
            <a:r>
              <a:rPr lang="en-US" dirty="0" err="1">
                <a:latin typeface="Helvetica"/>
                <a:cs typeface="Helvetica"/>
              </a:rPr>
              <a:t>d’envoi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260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32648" y="888537"/>
            <a:ext cx="680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Lecture du livre du prophète Joël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6666274" y="443984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Première Lecture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32648" y="5740040"/>
            <a:ext cx="8420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latin typeface="Helvetica"/>
                <a:cs typeface="Helvetica"/>
              </a:rPr>
              <a:t>Parole du Seigneur. </a:t>
            </a:r>
          </a:p>
          <a:p>
            <a:r>
              <a:rPr lang="fr-CA" sz="3000" dirty="0">
                <a:solidFill>
                  <a:srgbClr val="C00000"/>
                </a:solidFill>
                <a:latin typeface="Helvetica"/>
                <a:cs typeface="Helvetica"/>
              </a:rPr>
              <a:t>Nous rendons gloire à Dieu.</a:t>
            </a:r>
            <a:endParaRPr lang="en-US" sz="3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648" y="1506334"/>
            <a:ext cx="5686076" cy="42307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4747" y="1905979"/>
            <a:ext cx="69902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300" dirty="0">
                <a:latin typeface="Helvetica"/>
                <a:cs typeface="Helvetica"/>
              </a:rPr>
              <a:t>.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154699" y="439561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Psaume</a:t>
            </a:r>
            <a:r>
              <a:rPr lang="en-US" dirty="0">
                <a:latin typeface="Helvetica"/>
                <a:cs typeface="Helvetica"/>
              </a:rPr>
              <a:t> 50 (51)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7297" y="1675146"/>
            <a:ext cx="78604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R. 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Pitié, Seigneur, </a:t>
            </a:r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   car nous avons péché!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/>
              <a:t> </a:t>
            </a: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69" y="808893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42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359" y="571148"/>
            <a:ext cx="8229600" cy="1143000"/>
          </a:xfrm>
        </p:spPr>
        <p:txBody>
          <a:bodyPr/>
          <a:lstStyle/>
          <a:p>
            <a:r>
              <a:rPr lang="en-US" dirty="0" err="1">
                <a:latin typeface="Helvetica"/>
                <a:cs typeface="Helvetica"/>
              </a:rPr>
              <a:t>L’acclamation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384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7004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9234" y="1527627"/>
            <a:ext cx="50562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Le Seigneur soit avec vous. </a:t>
            </a:r>
          </a:p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b="1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Évangile de Jésus Christ selon saint Matthieu</a:t>
            </a:r>
          </a:p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 à toi, Seigneur!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9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548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297" y="692970"/>
            <a:ext cx="6499303" cy="5124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1630349" y="2559827"/>
            <a:ext cx="59535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0" spc="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L’aumône</a:t>
            </a:r>
            <a:endParaRPr lang="en-US" sz="10000" spc="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48647" y="598710"/>
            <a:ext cx="3375663" cy="502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1317989" y="2322197"/>
            <a:ext cx="54761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0" spc="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La prière</a:t>
            </a:r>
            <a:endParaRPr lang="en-US" sz="10000" spc="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79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745483">
            <a:off x="5551929" y="1366213"/>
            <a:ext cx="255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Indifférence</a:t>
            </a:r>
            <a:endParaRPr lang="en-US" sz="20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 rot="18946096">
            <a:off x="2528239" y="631417"/>
            <a:ext cx="255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Exclusion</a:t>
            </a:r>
          </a:p>
        </p:txBody>
      </p:sp>
      <p:sp>
        <p:nvSpPr>
          <p:cNvPr id="6" name="Rectangle 5"/>
          <p:cNvSpPr/>
          <p:nvPr/>
        </p:nvSpPr>
        <p:spPr>
          <a:xfrm rot="5400000">
            <a:off x="6145355" y="2712074"/>
            <a:ext cx="207085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Injustice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4458116" y="272966"/>
            <a:ext cx="119191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Haine</a:t>
            </a:r>
            <a:endParaRPr lang="en-US" sz="25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309106" y="2559827"/>
            <a:ext cx="53110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0" spc="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Le jeûne</a:t>
            </a:r>
            <a:endParaRPr lang="en-US" sz="10000" spc="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968922" y="4757418"/>
            <a:ext cx="0" cy="2021318"/>
          </a:xfrm>
          <a:prstGeom prst="line">
            <a:avLst/>
          </a:prstGeom>
          <a:ln w="155575">
            <a:solidFill>
              <a:schemeClr val="tx1">
                <a:lumMod val="65000"/>
                <a:lumOff val="3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ctagon 12"/>
          <p:cNvSpPr/>
          <p:nvPr/>
        </p:nvSpPr>
        <p:spPr>
          <a:xfrm>
            <a:off x="3247052" y="1011746"/>
            <a:ext cx="3515698" cy="3541204"/>
          </a:xfrm>
          <a:prstGeom prst="octagon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ctagon 13"/>
          <p:cNvSpPr/>
          <p:nvPr/>
        </p:nvSpPr>
        <p:spPr>
          <a:xfrm>
            <a:off x="3048000" y="788493"/>
            <a:ext cx="3867150" cy="3916857"/>
          </a:xfrm>
          <a:prstGeom prst="octagon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90900" y="2242529"/>
            <a:ext cx="32385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ARRÊT</a:t>
            </a:r>
          </a:p>
        </p:txBody>
      </p:sp>
      <p:sp>
        <p:nvSpPr>
          <p:cNvPr id="17" name="Rectangle 16"/>
          <p:cNvSpPr/>
          <p:nvPr/>
        </p:nvSpPr>
        <p:spPr>
          <a:xfrm rot="16200000">
            <a:off x="1970708" y="2452635"/>
            <a:ext cx="165042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Jalousie</a:t>
            </a:r>
          </a:p>
        </p:txBody>
      </p:sp>
      <p:sp>
        <p:nvSpPr>
          <p:cNvPr id="18" name="Rectangle 17"/>
          <p:cNvSpPr/>
          <p:nvPr/>
        </p:nvSpPr>
        <p:spPr>
          <a:xfrm rot="2782172">
            <a:off x="2515856" y="4392892"/>
            <a:ext cx="255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Commérage</a:t>
            </a:r>
            <a:endParaRPr lang="en-US" sz="20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Rectangle 18"/>
          <p:cNvSpPr/>
          <p:nvPr/>
        </p:nvSpPr>
        <p:spPr>
          <a:xfrm rot="18908382">
            <a:off x="5529406" y="3840904"/>
            <a:ext cx="255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Méchanceté</a:t>
            </a:r>
            <a:endParaRPr lang="en-US" sz="20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1481" y="4776203"/>
            <a:ext cx="251687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Égoïsme</a:t>
            </a:r>
            <a:endParaRPr lang="en-US" sz="25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10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364</Words>
  <Application>Microsoft Office PowerPoint</Application>
  <PresentationFormat>Affichage à l'écran (4:3)</PresentationFormat>
  <Paragraphs>94</Paragraphs>
  <Slides>20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Helvetica</vt:lpstr>
      <vt:lpstr>Office Theme</vt:lpstr>
      <vt:lpstr>Mercredi des Cendres</vt:lpstr>
      <vt:lpstr>Chant d’ouverture</vt:lpstr>
      <vt:lpstr>Présentation PowerPoint</vt:lpstr>
      <vt:lpstr>Présentation PowerPoint</vt:lpstr>
      <vt:lpstr>L’acclamation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d’envoi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Marilena Berardinelli</dc:creator>
  <cp:lastModifiedBy>Laura Hughes</cp:lastModifiedBy>
  <cp:revision>66</cp:revision>
  <dcterms:created xsi:type="dcterms:W3CDTF">2017-02-28T02:17:07Z</dcterms:created>
  <dcterms:modified xsi:type="dcterms:W3CDTF">2018-01-25T15:27:46Z</dcterms:modified>
</cp:coreProperties>
</file>