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embeddedFontLst>
    <p:embeddedFont>
      <p:font typeface="Caveat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61AC3107-7A31-434F-A7EA-A157150ABF8D}">
  <a:tblStyle styleId="{61AC3107-7A31-434F-A7EA-A157150ABF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Caveat-bold.fntdata"/><Relationship Id="rId10" Type="http://schemas.openxmlformats.org/officeDocument/2006/relationships/font" Target="fonts/Caveat-regular.fntdata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590d5737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590d5737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590d5737d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590d5737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590d5737d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590d5737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-1037777">
            <a:off x="551594" y="549701"/>
            <a:ext cx="2200223" cy="65308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ESPOIR</a:t>
            </a: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71075" y="2167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{61AC3107-7A31-434F-A7EA-A157150ABF8D}</a:tableStyleId>
              </a:tblPr>
              <a:tblGrid>
                <a:gridCol w="4056275"/>
              </a:tblGrid>
              <a:tr h="689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fr"/>
                        <a:t> 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Situations où l’on ressent de l’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73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Réussir une tâche, un travail, une évaluation;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Être en santé et en bonne forme physique;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Bien s’entendre avec les amis et la famille;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Se fixer des objectifs et les atteindre;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Recevoir un compliment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Être un modèle pour les autres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etc...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4988000" y="14004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{61AC3107-7A31-434F-A7EA-A157150ABF8D}</a:tableStyleId>
              </a:tblPr>
              <a:tblGrid>
                <a:gridCol w="3964675"/>
              </a:tblGrid>
              <a:tr h="863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Situations où l’on peut perdre l’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78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Échec scolaire;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Difficultés familiales;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Isolement social, sentiment de ne pas avoir d’amis;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Désobéissance des règlements et criminalité;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Maladie;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Perte d’un être cher, d’un ami ou d’un animal de compagnie;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Handicap physique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etc...</a:t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23976" y="799500"/>
            <a:ext cx="756776" cy="80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17850" y="986050"/>
            <a:ext cx="1243675" cy="62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 rot="-1037777">
            <a:off x="551594" y="549701"/>
            <a:ext cx="2200223" cy="65308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ESPOIR</a:t>
            </a:r>
          </a:p>
        </p:txBody>
      </p:sp>
      <p:graphicFrame>
        <p:nvGraphicFramePr>
          <p:cNvPr id="66" name="Google Shape;66;p14"/>
          <p:cNvGraphicFramePr/>
          <p:nvPr/>
        </p:nvGraphicFramePr>
        <p:xfrm>
          <a:off x="71075" y="220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{61AC3107-7A31-434F-A7EA-A157150ABF8D}</a:tableStyleId>
              </a:tblPr>
              <a:tblGrid>
                <a:gridCol w="4056275"/>
              </a:tblGrid>
              <a:tr h="416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fr"/>
                        <a:t> 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Émotions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 associées à l’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7478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la joie;</a:t>
                      </a:r>
                      <a:endParaRPr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la confiance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la fierté;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7" name="Google Shape;67;p14"/>
          <p:cNvGraphicFramePr/>
          <p:nvPr/>
        </p:nvGraphicFramePr>
        <p:xfrm>
          <a:off x="4737325" y="220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{61AC3107-7A31-434F-A7EA-A157150ABF8D}</a:tableStyleId>
              </a:tblPr>
              <a:tblGrid>
                <a:gridCol w="4328600"/>
              </a:tblGrid>
              <a:tr h="57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Émotions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 associées au 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DÉSESPOIR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53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la tristesse;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la colère;</a:t>
                      </a:r>
                      <a:endParaRPr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la peur;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le dégoût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92138" y="892775"/>
            <a:ext cx="756776" cy="80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17850" y="986050"/>
            <a:ext cx="1243675" cy="6218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3123975" y="-40525"/>
            <a:ext cx="4328599" cy="9110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et Émotions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5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6" name="Google Shape;76;p15"/>
          <p:cNvGraphicFramePr/>
          <p:nvPr/>
        </p:nvGraphicFramePr>
        <p:xfrm>
          <a:off x="239000" y="2361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{61AC3107-7A31-434F-A7EA-A157150ABF8D}</a:tableStyleId>
              </a:tblPr>
              <a:tblGrid>
                <a:gridCol w="8666000"/>
              </a:tblGrid>
              <a:tr h="496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fr"/>
                        <a:t>  </a:t>
                      </a:r>
                      <a:r>
                        <a:rPr b="1" i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Gestes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d’un agent d’ 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0925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Inviter un(e) ami(e) lorsqu’il ou elle est seul(e);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Aider et appuyer quelqu’un qui a besoin d’aide;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Sourire et être de bonne humeur;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Saluer et remercier les gens;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Féliciter, complimenter et reconnaître les bons gestes;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Être un modèle;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Encourager;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fr"/>
                        <a:t>Prier.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8900" y="3350"/>
            <a:ext cx="1353276" cy="14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/>
          <p:nvPr/>
        </p:nvSpPr>
        <p:spPr>
          <a:xfrm>
            <a:off x="2179638" y="133250"/>
            <a:ext cx="4056273" cy="9356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Agent d'ESPOIR</a:t>
            </a: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01475" y="3350"/>
            <a:ext cx="1353276" cy="14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